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9"/>
  </p:notesMasterIdLst>
  <p:handoutMasterIdLst>
    <p:handoutMasterId r:id="rId10"/>
  </p:handoutMasterIdLst>
  <p:sldIdLst>
    <p:sldId id="257" r:id="rId2"/>
    <p:sldId id="266" r:id="rId3"/>
    <p:sldId id="258" r:id="rId4"/>
    <p:sldId id="268" r:id="rId5"/>
    <p:sldId id="263" r:id="rId6"/>
    <p:sldId id="269" r:id="rId7"/>
    <p:sldId id="264" r:id="rId8"/>
  </p:sldIdLst>
  <p:sldSz cx="12192000" cy="6858000"/>
  <p:notesSz cx="6858000" cy="9144000"/>
  <p:embeddedFontLst>
    <p:embeddedFont>
      <p:font typeface="Acumin Pro" panose="020B0504020202020204" pitchFamily="34" charset="77"/>
      <p:regular r:id="rId11"/>
      <p:bold r:id="rId12"/>
      <p:italic r:id="rId13"/>
      <p:boldItalic r:id="rId14"/>
    </p:embeddedFont>
    <p:embeddedFont>
      <p:font typeface="Acumin Pro ExtraCondensed" panose="020B0508020202020204" pitchFamily="34" charset="77"/>
      <p:regular r:id="rId15"/>
      <p:bold r:id="rId16"/>
      <p:italic r:id="rId17"/>
      <p:boldItalic r:id="rId18"/>
    </p:embeddedFont>
    <p:embeddedFont>
      <p:font typeface="Acumin Pro ExtraCondensed Smbd" panose="020B0708020202020204" pitchFamily="34" charset="77"/>
      <p:regular r:id="rId19"/>
      <p:bold r:id="rId20"/>
      <p:italic r:id="rId21"/>
      <p:boldItalic r:id="rId22"/>
    </p:embeddedFont>
    <p:embeddedFont>
      <p:font typeface="Acumin Pro Medium" panose="020B0604020202020204" pitchFamily="34" charset="77"/>
      <p:regular r:id="rId23"/>
      <p:italic r:id="rId24"/>
    </p:embeddedFont>
    <p:embeddedFont>
      <p:font typeface="Acumin Pro Semibold" panose="020B0704020202020204" pitchFamily="34" charset="77"/>
      <p:regular r:id="rId25"/>
      <p:bold r:id="rId26"/>
      <p:italic r:id="rId27"/>
      <p:boldItalic r:id="rId28"/>
    </p:embeddedFont>
    <p:embeddedFont>
      <p:font typeface="Acumin Pro SemiCondensed" panose="020B0506020202020204" pitchFamily="34" charset="77"/>
      <p:regular r:id="rId29"/>
      <p:bold r:id="rId30"/>
      <p:italic r:id="rId31"/>
      <p:boldItalic r:id="rId32"/>
    </p:embeddedFont>
    <p:embeddedFont>
      <p:font typeface="Calibri" panose="020F0502020204030204" pitchFamily="34" charset="0"/>
      <p:regular r:id="rId33"/>
      <p:bold r:id="rId34"/>
      <p:italic r:id="rId35"/>
      <p:boldItalic r:id="rId36"/>
    </p:embeddedFont>
    <p:embeddedFont>
      <p:font typeface="United Sans Cd Md" pitchFamily="2" charset="77"/>
      <p:regular r:id="rId37"/>
    </p:embeddedFont>
    <p:embeddedFont>
      <p:font typeface="United Sans Reg Medium" pitchFamily="2" charset="77"/>
      <p:regular r:id="rId3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978"/>
    <p:restoredTop sz="86482"/>
  </p:normalViewPr>
  <p:slideViewPr>
    <p:cSldViewPr snapToGrid="0" snapToObjects="1">
      <p:cViewPr varScale="1">
        <p:scale>
          <a:sx n="95" d="100"/>
          <a:sy n="95" d="100"/>
        </p:scale>
        <p:origin x="184" y="85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69" d="100"/>
          <a:sy n="169" d="100"/>
        </p:scale>
        <p:origin x="4032"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9" Type="http://schemas.openxmlformats.org/officeDocument/2006/relationships/presProps" Target="presProps.xml"/><Relationship Id="rId21" Type="http://schemas.openxmlformats.org/officeDocument/2006/relationships/font" Target="fonts/font11.fntdata"/><Relationship Id="rId34" Type="http://schemas.openxmlformats.org/officeDocument/2006/relationships/font" Target="fonts/font2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font" Target="fonts/font2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font" Target="fonts/font26.fntdata"/><Relationship Id="rId10" Type="http://schemas.openxmlformats.org/officeDocument/2006/relationships/handoutMaster" Target="handoutMasters/handoutMaster1.xml"/><Relationship Id="rId19" Type="http://schemas.openxmlformats.org/officeDocument/2006/relationships/font" Target="fonts/font9.fntdata"/><Relationship Id="rId31"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font" Target="fonts/font2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38" Type="http://schemas.openxmlformats.org/officeDocument/2006/relationships/font" Target="fonts/font28.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414E82-ADCD-FD47-BF65-1CB77688E54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BD77275F-47EE-5D41-9AD1-87DB20B6D6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CA56EDA-A6C4-4448-81DB-D569FC06E2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9A5776-8919-4545-841A-B3D7B8C234F7}" type="slidenum">
              <a:rPr lang="en-US" smtClean="0"/>
              <a:t>‹#›</a:t>
            </a:fld>
            <a:endParaRPr lang="en-US"/>
          </a:p>
        </p:txBody>
      </p:sp>
      <p:sp>
        <p:nvSpPr>
          <p:cNvPr id="6" name="Date Placeholder 5">
            <a:extLst>
              <a:ext uri="{FF2B5EF4-FFF2-40B4-BE49-F238E27FC236}">
                <a16:creationId xmlns:a16="http://schemas.microsoft.com/office/drawing/2014/main" id="{0C9F3C12-DCB7-CE45-91CF-EA40F829F75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7D61072-73DA-A04B-8A41-67DE4C728D5B}" type="datetimeFigureOut">
              <a:rPr lang="en-US" smtClean="0"/>
              <a:t>2/7/23</a:t>
            </a:fld>
            <a:endParaRPr lang="en-US"/>
          </a:p>
        </p:txBody>
      </p:sp>
    </p:spTree>
    <p:extLst>
      <p:ext uri="{BB962C8B-B14F-4D97-AF65-F5344CB8AC3E}">
        <p14:creationId xmlns:p14="http://schemas.microsoft.com/office/powerpoint/2010/main" val="3823383420"/>
      </p:ext>
    </p:extLst>
  </p:cSld>
  <p:clrMap bg1="lt1" tx1="dk1" bg2="lt2" tx2="dk2" accent1="accent1" accent2="accent2" accent3="accent3" accent4="accent4" accent5="accent5" accent6="accent6" hlink="hlink" folHlink="folHlink"/>
</p:handoutMaster>
</file>

<file path=ppt/media/image10.svg>
</file>

<file path=ppt/media/image11.png>
</file>

<file path=ppt/media/image12.svg>
</file>

<file path=ppt/media/image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65683-8446-064B-AD30-47BA72480F7C}" type="datetimeFigureOut">
              <a:rPr lang="en-US" smtClean="0"/>
              <a:t>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63BD6-9A76-3E42-9DF3-1D28BC75B5C8}" type="slidenum">
              <a:rPr lang="en-US" smtClean="0"/>
              <a:t>‹#›</a:t>
            </a:fld>
            <a:endParaRPr lang="en-US"/>
          </a:p>
        </p:txBody>
      </p:sp>
    </p:spTree>
    <p:extLst>
      <p:ext uri="{BB962C8B-B14F-4D97-AF65-F5344CB8AC3E}">
        <p14:creationId xmlns:p14="http://schemas.microsoft.com/office/powerpoint/2010/main" val="257067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1</a:t>
            </a:fld>
            <a:endParaRPr lang="en-US"/>
          </a:p>
        </p:txBody>
      </p:sp>
    </p:spTree>
    <p:extLst>
      <p:ext uri="{BB962C8B-B14F-4D97-AF65-F5344CB8AC3E}">
        <p14:creationId xmlns:p14="http://schemas.microsoft.com/office/powerpoint/2010/main" val="3785089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2</a:t>
            </a:fld>
            <a:endParaRPr lang="en-US"/>
          </a:p>
        </p:txBody>
      </p:sp>
    </p:spTree>
    <p:extLst>
      <p:ext uri="{BB962C8B-B14F-4D97-AF65-F5344CB8AC3E}">
        <p14:creationId xmlns:p14="http://schemas.microsoft.com/office/powerpoint/2010/main" val="13141542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3</a:t>
            </a:fld>
            <a:endParaRPr lang="en-US"/>
          </a:p>
        </p:txBody>
      </p:sp>
    </p:spTree>
    <p:extLst>
      <p:ext uri="{BB962C8B-B14F-4D97-AF65-F5344CB8AC3E}">
        <p14:creationId xmlns:p14="http://schemas.microsoft.com/office/powerpoint/2010/main" val="2250814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4</a:t>
            </a:fld>
            <a:endParaRPr lang="en-US"/>
          </a:p>
        </p:txBody>
      </p:sp>
    </p:spTree>
    <p:extLst>
      <p:ext uri="{BB962C8B-B14F-4D97-AF65-F5344CB8AC3E}">
        <p14:creationId xmlns:p14="http://schemas.microsoft.com/office/powerpoint/2010/main" val="29362506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5</a:t>
            </a:fld>
            <a:endParaRPr lang="en-US"/>
          </a:p>
        </p:txBody>
      </p:sp>
    </p:spTree>
    <p:extLst>
      <p:ext uri="{BB962C8B-B14F-4D97-AF65-F5344CB8AC3E}">
        <p14:creationId xmlns:p14="http://schemas.microsoft.com/office/powerpoint/2010/main" val="10631297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7</a:t>
            </a:fld>
            <a:endParaRPr lang="en-US"/>
          </a:p>
        </p:txBody>
      </p:sp>
    </p:spTree>
    <p:extLst>
      <p:ext uri="{BB962C8B-B14F-4D97-AF65-F5344CB8AC3E}">
        <p14:creationId xmlns:p14="http://schemas.microsoft.com/office/powerpoint/2010/main" val="3745555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ccessibility Statement">
    <p:bg>
      <p:bgPr>
        <a:solidFill>
          <a:schemeClr val="accent4"/>
        </a:solidFill>
        <a:effectLst/>
      </p:bgPr>
    </p:bg>
    <p:spTree>
      <p:nvGrpSpPr>
        <p:cNvPr id="1" name=""/>
        <p:cNvGrpSpPr/>
        <p:nvPr/>
      </p:nvGrpSpPr>
      <p:grpSpPr>
        <a:xfrm>
          <a:off x="0" y="0"/>
          <a:ext cx="0" cy="0"/>
          <a:chOff x="0" y="0"/>
          <a:chExt cx="0" cy="0"/>
        </a:xfrm>
      </p:grpSpPr>
      <p:sp>
        <p:nvSpPr>
          <p:cNvPr id="11" name="PPT Accessibility">
            <a:extLst>
              <a:ext uri="{FF2B5EF4-FFF2-40B4-BE49-F238E27FC236}">
                <a16:creationId xmlns:a16="http://schemas.microsoft.com/office/drawing/2014/main" id="{7218C6A0-FE47-3C49-9974-F3CABE12FB6E}"/>
              </a:ext>
            </a:extLst>
          </p:cNvPr>
          <p:cNvSpPr txBox="1"/>
          <p:nvPr userDrawn="1"/>
        </p:nvSpPr>
        <p:spPr>
          <a:xfrm>
            <a:off x="1943100" y="1877220"/>
            <a:ext cx="6844439" cy="1661993"/>
          </a:xfrm>
          <a:prstGeom prst="rect">
            <a:avLst/>
          </a:prstGeom>
          <a:noFill/>
        </p:spPr>
        <p:txBody>
          <a:bodyPr wrap="square" lIns="0" tIns="0" rIns="0" bIns="0" rtlCol="0">
            <a:spAutoFit/>
          </a:bodyPr>
          <a:lstStyle/>
          <a:p>
            <a:r>
              <a:rPr lang="en-US" sz="1800" dirty="0">
                <a:solidFill>
                  <a:schemeClr val="bg1"/>
                </a:solidFill>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endParaRPr lang="en-US" sz="1800" dirty="0">
              <a:solidFill>
                <a:schemeClr val="bg1"/>
              </a:solidFill>
            </a:endParaRPr>
          </a:p>
        </p:txBody>
      </p:sp>
      <p:sp>
        <p:nvSpPr>
          <p:cNvPr id="15" name="PPT Accessibility URL" descr="PPT Accessibility URL">
            <a:extLst>
              <a:ext uri="{FF2B5EF4-FFF2-40B4-BE49-F238E27FC236}">
                <a16:creationId xmlns:a16="http://schemas.microsoft.com/office/drawing/2014/main" id="{BA1A708E-CC6F-5046-B62E-67EF72C8345F}"/>
              </a:ext>
            </a:extLst>
          </p:cNvPr>
          <p:cNvSpPr>
            <a:spLocks noGrp="1"/>
          </p:cNvSpPr>
          <p:nvPr>
            <p:ph type="ctrTitle" hasCustomPrompt="1"/>
          </p:nvPr>
        </p:nvSpPr>
        <p:spPr bwMode="blackWhite">
          <a:xfrm>
            <a:off x="1943100" y="3846218"/>
            <a:ext cx="7225680" cy="505523"/>
          </a:xfrm>
          <a:prstGeom prst="rect">
            <a:avLst/>
          </a:prstGeom>
          <a:noFill/>
          <a:ln w="38100">
            <a:noFill/>
          </a:ln>
        </p:spPr>
        <p:txBody>
          <a:bodyPr wrap="square" lIns="0" tIns="0" rIns="0" bIns="0" anchor="t" anchorCtr="0">
            <a:spAutoFit/>
          </a:bodyPr>
          <a:lstStyle>
            <a:lvl1pPr algn="l">
              <a:defRPr sz="1800" b="0" i="0" cap="none" spc="0">
                <a:solidFill>
                  <a:schemeClr val="bg1"/>
                </a:solidFill>
                <a:latin typeface="Acumin Pro" panose="020B0504020202020204" pitchFamily="34" charset="77"/>
              </a:defRPr>
            </a:lvl1pPr>
          </a:lstStyle>
          <a:p>
            <a:r>
              <a:rPr lang="en-US" dirty="0">
                <a:solidFill>
                  <a:schemeClr val="accent1"/>
                </a:solidFill>
              </a:rPr>
              <a:t>https://</a:t>
            </a:r>
            <a:r>
              <a:rPr lang="en-US" dirty="0" err="1">
                <a:solidFill>
                  <a:schemeClr val="accent1"/>
                </a:solidFill>
              </a:rPr>
              <a:t>support.office.com</a:t>
            </a:r>
            <a:r>
              <a:rPr lang="en-US" dirty="0">
                <a:solidFill>
                  <a:schemeClr val="accent1"/>
                </a:solidFill>
              </a:rPr>
              <a:t>/</a:t>
            </a:r>
            <a:r>
              <a:rPr lang="en-US" dirty="0" err="1">
                <a:solidFill>
                  <a:schemeClr val="accent1"/>
                </a:solidFill>
              </a:rPr>
              <a:t>en</a:t>
            </a:r>
            <a:r>
              <a:rPr lang="en-US" dirty="0">
                <a:solidFill>
                  <a:schemeClr val="accent1"/>
                </a:solidFill>
              </a:rPr>
              <a:t>-us/article/Make-your-PowerPoint-presentations-accessible-6f7772b2-2f33-4bd2-8ca7-dae3b2b3ef25</a:t>
            </a:r>
          </a:p>
        </p:txBody>
      </p:sp>
      <p:pic>
        <p:nvPicPr>
          <p:cNvPr id="20" name="Gold Triangle">
            <a:extLst>
              <a:ext uri="{FF2B5EF4-FFF2-40B4-BE49-F238E27FC236}">
                <a16:creationId xmlns:a16="http://schemas.microsoft.com/office/drawing/2014/main" id="{8FB3CDDA-E495-3748-8358-7ED0109F464A}"/>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5" y="6202177"/>
            <a:ext cx="1142268" cy="323968"/>
          </a:xfrm>
        </p:spPr>
        <p:txBody>
          <a:bodyPr/>
          <a:lstStyle>
            <a:lvl1pPr>
              <a:defRPr>
                <a:solidFill>
                  <a:schemeClr val="accent4">
                    <a:alpha val="70000"/>
                  </a:schemeClr>
                </a:solidFill>
              </a:defRPr>
            </a:lvl1pPr>
          </a:lstStyle>
          <a:p>
            <a:fld id="{049DC8E1-D369-0F48-9062-BB068AFD07CE}" type="datetime1">
              <a:rPr lang="en-US" smtClean="0"/>
              <a:pPr/>
              <a:t>2/7/23</a:t>
            </a:fld>
            <a:endParaRPr lang="en-US" dirty="0"/>
          </a:p>
        </p:txBody>
      </p:sp>
      <p:cxnSp>
        <p:nvCxnSpPr>
          <p:cNvPr id="22" name="Line">
            <a:extLst>
              <a:ext uri="{FF2B5EF4-FFF2-40B4-BE49-F238E27FC236}">
                <a16:creationId xmlns:a16="http://schemas.microsoft.com/office/drawing/2014/main" id="{6E05FCF8-5823-9D4D-B7F3-412E5BDD4E01}"/>
              </a:ext>
            </a:extLst>
          </p:cNvPr>
          <p:cNvCxnSpPr>
            <a:cxnSpLocks/>
          </p:cNvCxnSpPr>
          <p:nvPr userDrawn="1"/>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9" name="Purdue CoBrand">
            <a:extLst>
              <a:ext uri="{FF2B5EF4-FFF2-40B4-BE49-F238E27FC236}">
                <a16:creationId xmlns:a16="http://schemas.microsoft.com/office/drawing/2014/main" id="{FD0EC21E-06D9-A343-B534-0EED0F3D39CB}"/>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5741884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122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2"/>
        </a:solidFill>
        <a:effectLst/>
      </p:bgPr>
    </p:bg>
    <p:spTree>
      <p:nvGrpSpPr>
        <p:cNvPr id="1" name=""/>
        <p:cNvGrpSpPr/>
        <p:nvPr/>
      </p:nvGrpSpPr>
      <p:grpSpPr>
        <a:xfrm>
          <a:off x="0" y="0"/>
          <a:ext cx="0" cy="0"/>
          <a:chOff x="0" y="0"/>
          <a:chExt cx="0" cy="0"/>
        </a:xfrm>
      </p:grpSpPr>
      <p:sp>
        <p:nvSpPr>
          <p:cNvPr id="20" name="Gold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43100" y="1626244"/>
            <a:ext cx="7911945" cy="1523494"/>
          </a:xfrm>
          <a:prstGeom prst="rect">
            <a:avLst/>
          </a:prstGeom>
          <a:noFill/>
          <a:ln w="38100">
            <a:noFill/>
          </a:ln>
        </p:spPr>
        <p:txBody>
          <a:bodyPr wrap="square" lIns="0" tIns="0" rIns="0" bIns="0" anchor="t" anchorCtr="0">
            <a:spAutoFit/>
          </a:bodyPr>
          <a:lstStyle>
            <a:lvl1pPr algn="l">
              <a:lnSpc>
                <a:spcPct val="80000"/>
              </a:lnSpc>
              <a:defRPr sz="6000" b="1" i="1" spc="0">
                <a:solidFill>
                  <a:schemeClr val="bg1"/>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1950624" y="3990085"/>
            <a:ext cx="7096269" cy="336015"/>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Black Triangle">
            <a:extLst>
              <a:ext uri="{FF2B5EF4-FFF2-40B4-BE49-F238E27FC236}">
                <a16:creationId xmlns:a16="http://schemas.microsoft.com/office/drawing/2014/main" id="{89E231D1-E6F4-D744-B354-255815F71933}"/>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7" name="Date"/>
          <p:cNvSpPr>
            <a:spLocks noGrp="1"/>
          </p:cNvSpPr>
          <p:nvPr>
            <p:ph type="dt" sz="half" idx="10"/>
          </p:nvPr>
        </p:nvSpPr>
        <p:spPr/>
        <p:txBody>
          <a:bodyPr/>
          <a:lstStyle>
            <a:lvl1pPr>
              <a:defRPr>
                <a:solidFill>
                  <a:schemeClr val="accent4">
                    <a:alpha val="70000"/>
                  </a:schemeClr>
                </a:solidFill>
              </a:defRPr>
            </a:lvl1pPr>
          </a:lstStyle>
          <a:p>
            <a:fld id="{049DC8E1-D369-0F48-9062-BB068AFD07CE}" type="datetime1">
              <a:rPr lang="en-US" smtClean="0"/>
              <a:pPr/>
              <a:t>2/7/23</a:t>
            </a:fld>
            <a:endParaRPr lang="en-US" dirty="0"/>
          </a:p>
        </p:txBody>
      </p:sp>
      <p:cxnSp>
        <p:nvCxnSpPr>
          <p:cNvPr id="33" name="Line">
            <a:extLst>
              <a:ext uri="{FF2B5EF4-FFF2-40B4-BE49-F238E27FC236}">
                <a16:creationId xmlns:a16="http://schemas.microsoft.com/office/drawing/2014/main" id="{E61121D3-034C-A148-89AD-C240C1E7F6F7}"/>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Slide Numbe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7764FD46-1B1A-6946-A3E9-01BFDF428FA2}"/>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8" pos="122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3554"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7"/>
            <a:ext cx="7321993"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1950849" y="1962540"/>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28" name="Date">
            <a:extLst>
              <a:ext uri="{FF2B5EF4-FFF2-40B4-BE49-F238E27FC236}">
                <a16:creationId xmlns:a16="http://schemas.microsoft.com/office/drawing/2014/main" id="{32B67432-75BE-B145-B884-FF16D239EAF2}"/>
              </a:ext>
            </a:extLst>
          </p:cNvPr>
          <p:cNvSpPr>
            <a:spLocks noGrp="1"/>
          </p:cNvSpPr>
          <p:nvPr>
            <p:ph type="dt" sz="half" idx="2"/>
          </p:nvPr>
        </p:nvSpPr>
        <p:spPr>
          <a:xfrm>
            <a:off x="10136783" y="6202177"/>
            <a:ext cx="1037760"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2/7/23</a:t>
            </a:fld>
            <a:endParaRPr lang="en-US" dirty="0"/>
          </a:p>
        </p:txBody>
      </p:sp>
      <p:cxnSp>
        <p:nvCxnSpPr>
          <p:cNvPr id="30" name="Line">
            <a:extLst>
              <a:ext uri="{FF2B5EF4-FFF2-40B4-BE49-F238E27FC236}">
                <a16:creationId xmlns:a16="http://schemas.microsoft.com/office/drawing/2014/main" id="{58350E96-57A4-414B-9B8B-1430C2B4D38E}"/>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Slide Number">
            <a:extLst>
              <a:ext uri="{FF2B5EF4-FFF2-40B4-BE49-F238E27FC236}">
                <a16:creationId xmlns:a16="http://schemas.microsoft.com/office/drawing/2014/main" id="{49E8753C-A442-034F-B0F4-92D22B3247FE}"/>
              </a:ext>
            </a:extLst>
          </p:cNvPr>
          <p:cNvSpPr>
            <a:spLocks noGrp="1"/>
          </p:cNvSpPr>
          <p:nvPr>
            <p:ph type="sldNum" sz="quarter" idx="4"/>
          </p:nvPr>
        </p:nvSpPr>
        <p:spPr>
          <a:xfrm>
            <a:off x="11206124"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1" name="Purdue CoBrand">
            <a:extLst>
              <a:ext uri="{FF2B5EF4-FFF2-40B4-BE49-F238E27FC236}">
                <a16:creationId xmlns:a16="http://schemas.microsoft.com/office/drawing/2014/main" id="{015018F6-9D88-484F-86CA-DA3A362BD42E}"/>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Slide - Copy &amp; Pic/Chart">
    <p:bg>
      <p:bgPr>
        <a:solidFill>
          <a:schemeClr val="accent4"/>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stretch>
            <a:fillRect/>
          </a:stretch>
        </p:blipFill>
        <p:spPr>
          <a:xfrm>
            <a:off x="7009" y="0"/>
            <a:ext cx="11514667" cy="914400"/>
          </a:xfrm>
          <a:prstGeom prst="rect">
            <a:avLst/>
          </a:prstGeom>
        </p:spPr>
      </p:pic>
      <p:sp>
        <p:nvSpPr>
          <p:cNvPr id="22" name="Title">
            <a:extLst>
              <a:ext uri="{FF2B5EF4-FFF2-40B4-BE49-F238E27FC236}">
                <a16:creationId xmlns:a16="http://schemas.microsoft.com/office/drawing/2014/main" id="{73768DE6-FB80-874D-8DE0-986B46F1FD05}"/>
              </a:ext>
            </a:extLst>
          </p:cNvPr>
          <p:cNvSpPr>
            <a:spLocks noGrp="1"/>
          </p:cNvSpPr>
          <p:nvPr>
            <p:ph type="ctrTitle" hasCustomPrompt="1"/>
          </p:nvPr>
        </p:nvSpPr>
        <p:spPr bwMode="blackWhite">
          <a:xfrm>
            <a:off x="1043553"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6"/>
            <a:ext cx="7288495" cy="338554"/>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943100" y="1917389"/>
            <a:ext cx="4591332"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6803762" y="1920876"/>
            <a:ext cx="4837905" cy="2982913"/>
          </a:xfrm>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23" name="Date">
            <a:extLst>
              <a:ext uri="{FF2B5EF4-FFF2-40B4-BE49-F238E27FC236}">
                <a16:creationId xmlns:a16="http://schemas.microsoft.com/office/drawing/2014/main" id="{CF069E70-AF49-2042-836A-1CC5C09B9CCB}"/>
              </a:ext>
            </a:extLst>
          </p:cNvPr>
          <p:cNvSpPr>
            <a:spLocks noGrp="1"/>
          </p:cNvSpPr>
          <p:nvPr>
            <p:ph type="dt" sz="half" idx="2"/>
          </p:nvPr>
        </p:nvSpPr>
        <p:spPr>
          <a:xfrm>
            <a:off x="10049694" y="6202177"/>
            <a:ext cx="1124849"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2/7/23</a:t>
            </a:fld>
            <a:endParaRPr lang="en-US" dirty="0"/>
          </a:p>
        </p:txBody>
      </p:sp>
      <p:cxnSp>
        <p:nvCxnSpPr>
          <p:cNvPr id="25" name="Line">
            <a:extLst>
              <a:ext uri="{FF2B5EF4-FFF2-40B4-BE49-F238E27FC236}">
                <a16:creationId xmlns:a16="http://schemas.microsoft.com/office/drawing/2014/main" id="{BCC405A1-23C8-8E4E-940E-49CA3B709385}"/>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Slide Number">
            <a:extLst>
              <a:ext uri="{FF2B5EF4-FFF2-40B4-BE49-F238E27FC236}">
                <a16:creationId xmlns:a16="http://schemas.microsoft.com/office/drawing/2014/main" id="{50D54855-2B56-7D4D-BC1F-BBB8B58B9663}"/>
              </a:ext>
            </a:extLst>
          </p:cNvPr>
          <p:cNvSpPr>
            <a:spLocks noGrp="1"/>
          </p:cNvSpPr>
          <p:nvPr>
            <p:ph type="sldNum" sz="quarter" idx="4"/>
          </p:nvPr>
        </p:nvSpPr>
        <p:spPr>
          <a:xfrm>
            <a:off x="11213873"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4587ED95-AAE2-7E48-BA94-A5301E6EE2FB}"/>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14" name="Photo Caption">
            <a:extLst>
              <a:ext uri="{FF2B5EF4-FFF2-40B4-BE49-F238E27FC236}">
                <a16:creationId xmlns:a16="http://schemas.microsoft.com/office/drawing/2014/main" id="{0D6DAF39-EE35-6843-807B-FF770BE21293}"/>
              </a:ext>
            </a:extLst>
          </p:cNvPr>
          <p:cNvSpPr>
            <a:spLocks noGrp="1"/>
          </p:cNvSpPr>
          <p:nvPr>
            <p:ph type="ctrTitle" hasCustomPrompt="1"/>
          </p:nvPr>
        </p:nvSpPr>
        <p:spPr bwMode="blackWhite">
          <a:xfrm>
            <a:off x="1035804" y="304800"/>
            <a:ext cx="3838891" cy="1004121"/>
          </a:xfrm>
          <a:prstGeom prst="rect">
            <a:avLst/>
          </a:prstGeom>
          <a:noFill/>
          <a:ln w="38100">
            <a:noFill/>
          </a:ln>
        </p:spPr>
        <p:txBody>
          <a:bodyPr wrap="square" lIns="0" tIns="0" rIns="0" bIns="0" anchor="t" anchorCtr="0">
            <a:spAutoFit/>
          </a:bodyPr>
          <a:lstStyle>
            <a:lvl1pPr algn="l">
              <a:defRPr sz="1800" b="1" i="0" cap="none" spc="0">
                <a:solidFill>
                  <a:schemeClr val="bg1"/>
                </a:solidFill>
                <a:latin typeface="Acumin Pro" panose="020B0504020202020204" pitchFamily="34" charset="77"/>
              </a:defRPr>
            </a:lvl1pPr>
          </a:lstStyle>
          <a:p>
            <a:r>
              <a:rPr lang="en-US" dirty="0"/>
              <a:t>Brief photo caption. Place in top left or right corner. </a:t>
            </a:r>
            <a:r>
              <a:rPr lang="en-US" dirty="0" err="1"/>
              <a:t>Acumin</a:t>
            </a:r>
            <a:r>
              <a:rPr lang="en-US" dirty="0"/>
              <a:t> Pro Bold 18 pt. Make text black or white for legibility.</a:t>
            </a:r>
          </a:p>
        </p:txBody>
      </p:sp>
      <p:pic>
        <p:nvPicPr>
          <p:cNvPr id="29" name="Gold Triangle">
            <a:extLst>
              <a:ext uri="{FF2B5EF4-FFF2-40B4-BE49-F238E27FC236}">
                <a16:creationId xmlns:a16="http://schemas.microsoft.com/office/drawing/2014/main" id="{6C3B8210-1510-C644-9CE9-0E6E1BA9961F}"/>
              </a:ext>
            </a:extLst>
          </p:cNvPr>
          <p:cNvPicPr>
            <a:picLocks noChangeAspect="1"/>
          </p:cNvPicPr>
          <p:nvPr/>
        </p:nvPicPr>
        <p:blipFill>
          <a:blip r:embed="rId2"/>
          <a:stretch>
            <a:fillRect/>
          </a:stretch>
        </p:blipFill>
        <p:spPr>
          <a:xfrm>
            <a:off x="9821333" y="0"/>
            <a:ext cx="2370667"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6" y="6202177"/>
            <a:ext cx="1142267" cy="323968"/>
          </a:xfrm>
        </p:spPr>
        <p:txBody>
          <a:bodyPr/>
          <a:lstStyle>
            <a:lvl1pPr>
              <a:defRPr>
                <a:solidFill>
                  <a:schemeClr val="accent4">
                    <a:alpha val="70000"/>
                  </a:schemeClr>
                </a:solidFill>
              </a:defRPr>
            </a:lvl1pPr>
          </a:lstStyle>
          <a:p>
            <a:fld id="{049DC8E1-D369-0F48-9062-BB068AFD07CE}" type="datetime1">
              <a:rPr lang="en-US" smtClean="0"/>
              <a:pPr/>
              <a:t>2/7/23</a:t>
            </a:fld>
            <a:endParaRPr lang="en-US" dirty="0"/>
          </a:p>
        </p:txBody>
      </p:sp>
      <p:cxnSp>
        <p:nvCxnSpPr>
          <p:cNvPr id="22" name="Line 3">
            <a:extLst>
              <a:ext uri="{FF2B5EF4-FFF2-40B4-BE49-F238E27FC236}">
                <a16:creationId xmlns:a16="http://schemas.microsoft.com/office/drawing/2014/main" id="{6E05FCF8-5823-9D4D-B7F3-412E5BDD4E01}"/>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0" name="Purdue CoBrand">
            <a:extLst>
              <a:ext uri="{FF2B5EF4-FFF2-40B4-BE49-F238E27FC236}">
                <a16:creationId xmlns:a16="http://schemas.microsoft.com/office/drawing/2014/main" id="{0D70D94C-A9C8-824B-8A46-1A0980F68822}"/>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64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2893545" y="1466567"/>
            <a:ext cx="6419331" cy="1210973"/>
          </a:xfrm>
          <a:prstGeom prst="rect">
            <a:avLst/>
          </a:prstGeom>
          <a:noFill/>
          <a:ln w="38100">
            <a:noFill/>
          </a:ln>
        </p:spPr>
        <p:txBody>
          <a:bodyPr wrap="square" lIns="0" tIns="0" rIns="0" bIns="0" anchor="t" anchorCtr="0">
            <a:spAutoFit/>
          </a:bodyPr>
          <a:lstStyle>
            <a:lvl1pPr algn="ctr">
              <a:defRPr sz="8600" b="0" i="0" cap="none" spc="0">
                <a:solidFill>
                  <a:schemeClr val="accent2"/>
                </a:solidFill>
                <a:latin typeface="United Sans Reg Medium" pitchFamily="2" charset="77"/>
              </a:defRPr>
            </a:lvl1pPr>
          </a:lstStyle>
          <a:p>
            <a:r>
              <a:rPr lang="en-US" dirty="0"/>
              <a:t>123</a:t>
            </a:r>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24" name="Gold Triangle">
            <a:extLst>
              <a:ext uri="{FF2B5EF4-FFF2-40B4-BE49-F238E27FC236}">
                <a16:creationId xmlns:a16="http://schemas.microsoft.com/office/drawing/2014/main" id="{4DC803D7-BDE8-2740-B36D-EB98236EB729}"/>
              </a:ext>
            </a:extLst>
          </p:cNvPr>
          <p:cNvPicPr>
            <a:picLocks noChangeAspect="1"/>
          </p:cNvPicPr>
          <p:nvPr/>
        </p:nvPicPr>
        <p:blipFill>
          <a:blip r:embed="rId2"/>
          <a:stretch>
            <a:fillRect/>
          </a:stretch>
        </p:blipFill>
        <p:spPr>
          <a:xfrm>
            <a:off x="9821333" y="0"/>
            <a:ext cx="2370667" cy="6858000"/>
          </a:xfrm>
          <a:prstGeom prst="rect">
            <a:avLst/>
          </a:prstGeom>
        </p:spPr>
      </p:pic>
      <p:sp>
        <p:nvSpPr>
          <p:cNvPr id="25" name="Date">
            <a:extLst>
              <a:ext uri="{FF2B5EF4-FFF2-40B4-BE49-F238E27FC236}">
                <a16:creationId xmlns:a16="http://schemas.microsoft.com/office/drawing/2014/main" id="{A7492D50-D618-9F40-B9F2-9B08441829B8}"/>
              </a:ext>
            </a:extLst>
          </p:cNvPr>
          <p:cNvSpPr>
            <a:spLocks noGrp="1"/>
          </p:cNvSpPr>
          <p:nvPr>
            <p:ph type="dt" sz="half" idx="10"/>
          </p:nvPr>
        </p:nvSpPr>
        <p:spPr>
          <a:xfrm>
            <a:off x="10154195" y="6202177"/>
            <a:ext cx="1020348" cy="323968"/>
          </a:xfrm>
        </p:spPr>
        <p:txBody>
          <a:bodyPr/>
          <a:lstStyle>
            <a:lvl1pPr>
              <a:defRPr>
                <a:solidFill>
                  <a:schemeClr val="accent4">
                    <a:alpha val="70000"/>
                  </a:schemeClr>
                </a:solidFill>
              </a:defRPr>
            </a:lvl1pPr>
          </a:lstStyle>
          <a:p>
            <a:fld id="{049DC8E1-D369-0F48-9062-BB068AFD07CE}" type="datetime1">
              <a:rPr lang="en-US" smtClean="0"/>
              <a:pPr/>
              <a:t>2/7/23</a:t>
            </a:fld>
            <a:endParaRPr lang="en-US" dirty="0"/>
          </a:p>
        </p:txBody>
      </p:sp>
      <p:cxnSp>
        <p:nvCxnSpPr>
          <p:cNvPr id="27" name="Line">
            <a:extLst>
              <a:ext uri="{FF2B5EF4-FFF2-40B4-BE49-F238E27FC236}">
                <a16:creationId xmlns:a16="http://schemas.microsoft.com/office/drawing/2014/main" id="{8F96F97C-D2D6-7949-BDC5-C0B91FB918BD}"/>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Slide Number">
            <a:extLst>
              <a:ext uri="{FF2B5EF4-FFF2-40B4-BE49-F238E27FC236}">
                <a16:creationId xmlns:a16="http://schemas.microsoft.com/office/drawing/2014/main" id="{8E13B548-F076-CF46-A887-15D7D4869738}"/>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02AF4752-483E-A944-BFB9-0D6D93CB0333}"/>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2"/>
        </a:solidFill>
        <a:effectLst/>
      </p:bgPr>
    </p:bg>
    <p:spTree>
      <p:nvGrpSpPr>
        <p:cNvPr id="1" name=""/>
        <p:cNvGrpSpPr/>
        <p:nvPr/>
      </p:nvGrpSpPr>
      <p:grpSpPr>
        <a:xfrm>
          <a:off x="0" y="0"/>
          <a:ext cx="0" cy="0"/>
          <a:chOff x="0" y="0"/>
          <a:chExt cx="0" cy="0"/>
        </a:xfrm>
      </p:grpSpPr>
      <p:sp>
        <p:nvSpPr>
          <p:cNvPr id="17" name="Gold Background">
            <a:extLst>
              <a:ext uri="{FF2B5EF4-FFF2-40B4-BE49-F238E27FC236}">
                <a16:creationId xmlns:a16="http://schemas.microsoft.com/office/drawing/2014/main" id="{F59025A6-822F-2D44-9F31-61A4A63F5CD3}"/>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35351" y="1557666"/>
            <a:ext cx="7334529" cy="854080"/>
          </a:xfrm>
          <a:prstGeom prst="rect">
            <a:avLst/>
          </a:prstGeom>
          <a:noFill/>
          <a:ln w="38100">
            <a:noFill/>
          </a:ln>
        </p:spPr>
        <p:txBody>
          <a:bodyPr wrap="square" lIns="0" tIns="0" rIns="0" bIns="0" anchor="t" anchorCtr="0">
            <a:spAutoFit/>
          </a:bodyPr>
          <a:lstStyle>
            <a:lvl1pPr algn="l">
              <a:defRPr sz="6000" b="1" i="1" spc="0">
                <a:solidFill>
                  <a:schemeClr val="bg1"/>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1959575" y="2578488"/>
            <a:ext cx="6487002" cy="1024867"/>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Black Triangle">
            <a:extLst>
              <a:ext uri="{FF2B5EF4-FFF2-40B4-BE49-F238E27FC236}">
                <a16:creationId xmlns:a16="http://schemas.microsoft.com/office/drawing/2014/main" id="{904FC13A-FC75-1849-92C4-9C25AD10CCBD}"/>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22" name="Date">
            <a:extLst>
              <a:ext uri="{FF2B5EF4-FFF2-40B4-BE49-F238E27FC236}">
                <a16:creationId xmlns:a16="http://schemas.microsoft.com/office/drawing/2014/main" id="{F8CD2E15-DFA2-0F4C-8839-A9AD4504A2B8}"/>
              </a:ext>
            </a:extLst>
          </p:cNvPr>
          <p:cNvSpPr>
            <a:spLocks noGrp="1"/>
          </p:cNvSpPr>
          <p:nvPr>
            <p:ph type="dt" sz="half" idx="10"/>
          </p:nvPr>
        </p:nvSpPr>
        <p:spPr>
          <a:xfrm>
            <a:off x="10084526" y="6202177"/>
            <a:ext cx="1090017" cy="323968"/>
          </a:xfrm>
        </p:spPr>
        <p:txBody>
          <a:bodyPr/>
          <a:lstStyle>
            <a:lvl1pPr>
              <a:defRPr>
                <a:solidFill>
                  <a:schemeClr val="accent4">
                    <a:alpha val="70000"/>
                  </a:schemeClr>
                </a:solidFill>
              </a:defRPr>
            </a:lvl1pPr>
          </a:lstStyle>
          <a:p>
            <a:fld id="{049DC8E1-D369-0F48-9062-BB068AFD07CE}" type="datetime1">
              <a:rPr lang="en-US" smtClean="0"/>
              <a:pPr/>
              <a:t>2/7/23</a:t>
            </a:fld>
            <a:endParaRPr lang="en-US" dirty="0"/>
          </a:p>
        </p:txBody>
      </p:sp>
      <p:cxnSp>
        <p:nvCxnSpPr>
          <p:cNvPr id="25" name="Line">
            <a:extLst>
              <a:ext uri="{FF2B5EF4-FFF2-40B4-BE49-F238E27FC236}">
                <a16:creationId xmlns:a16="http://schemas.microsoft.com/office/drawing/2014/main" id="{A45DD0F1-B8FD-0047-817A-E2982F127A6A}"/>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Slide Number">
            <a:extLst>
              <a:ext uri="{FF2B5EF4-FFF2-40B4-BE49-F238E27FC236}">
                <a16:creationId xmlns:a16="http://schemas.microsoft.com/office/drawing/2014/main" id="{ACFC5D5C-1C9B-F148-A910-72ADDA93ABF0}"/>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2" name="Purdue CoBrand">
            <a:extLst>
              <a:ext uri="{FF2B5EF4-FFF2-40B4-BE49-F238E27FC236}">
                <a16:creationId xmlns:a16="http://schemas.microsoft.com/office/drawing/2014/main" id="{ED048DF0-38E2-174A-8D5E-9CDD85B3E0B8}"/>
              </a:ext>
            </a:extLst>
          </p:cNvPr>
          <p:cNvPicPr>
            <a:picLocks noChangeAspect="1"/>
          </p:cNvPicPr>
          <p:nvPr userDrawn="1"/>
        </p:nvPicPr>
        <p:blipFill>
          <a:blip r:embed="rId3"/>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928" userDrawn="1">
          <p15:clr>
            <a:srgbClr val="FBAE40"/>
          </p15:clr>
        </p15:guide>
        <p15:guide id="8" pos="122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154195" y="6202177"/>
            <a:ext cx="1020348"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2/7/23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1299112"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cxnSp>
        <p:nvCxnSpPr>
          <p:cNvPr id="16" name="Straight Connector 15">
            <a:extLst>
              <a:ext uri="{FF2B5EF4-FFF2-40B4-BE49-F238E27FC236}">
                <a16:creationId xmlns:a16="http://schemas.microsoft.com/office/drawing/2014/main" id="{8DFF833F-712C-324A-8187-5455C581BDBA}"/>
              </a:ext>
            </a:extLst>
          </p:cNvPr>
          <p:cNvCxnSpPr>
            <a:cxnSpLocks/>
          </p:cNvCxnSpPr>
          <p:nvPr/>
        </p:nvCxnSpPr>
        <p:spPr>
          <a:xfrm>
            <a:off x="11200667" y="6270568"/>
            <a:ext cx="0" cy="1600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orient="horz" pos="39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tinyurl.com/2h3kjzhm"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tinyurl.com/yckzkfj9"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www.okdo.com/getting-started/get-started-with-jetson-nano-4gb-and-csi-camera/" TargetMode="External"/><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C6DAED2-C73D-2443-84E6-FD89A1066655}"/>
              </a:ext>
            </a:extLst>
          </p:cNvPr>
          <p:cNvSpPr>
            <a:spLocks noGrp="1"/>
          </p:cNvSpPr>
          <p:nvPr>
            <p:ph type="ctrTitle"/>
          </p:nvPr>
        </p:nvSpPr>
        <p:spPr>
          <a:xfrm>
            <a:off x="1943100" y="1626244"/>
            <a:ext cx="7911945" cy="2262158"/>
          </a:xfrm>
        </p:spPr>
        <p:txBody>
          <a:bodyPr/>
          <a:lstStyle/>
          <a:p>
            <a:r>
              <a:rPr lang="en-US" dirty="0"/>
              <a:t>Week 5: </a:t>
            </a:r>
            <a:br>
              <a:rPr lang="en-US" dirty="0"/>
            </a:br>
            <a:br>
              <a:rPr lang="en-US" dirty="0"/>
            </a:br>
            <a:r>
              <a:rPr lang="en-US" dirty="0"/>
              <a:t>CSI Camera &amp; Data Collection</a:t>
            </a:r>
          </a:p>
        </p:txBody>
      </p:sp>
      <p:sp>
        <p:nvSpPr>
          <p:cNvPr id="3" name="Subtitle">
            <a:extLst>
              <a:ext uri="{FF2B5EF4-FFF2-40B4-BE49-F238E27FC236}">
                <a16:creationId xmlns:a16="http://schemas.microsoft.com/office/drawing/2014/main" id="{4021E30B-3F73-3D4B-B22E-DFCD13F0982C}"/>
              </a:ext>
            </a:extLst>
          </p:cNvPr>
          <p:cNvSpPr>
            <a:spLocks noGrp="1"/>
          </p:cNvSpPr>
          <p:nvPr>
            <p:ph type="subTitle" idx="1"/>
          </p:nvPr>
        </p:nvSpPr>
        <p:spPr>
          <a:xfrm>
            <a:off x="1943100" y="2466085"/>
            <a:ext cx="7096269" cy="338554"/>
          </a:xfrm>
        </p:spPr>
        <p:txBody>
          <a:bodyPr/>
          <a:lstStyle/>
          <a:p>
            <a:r>
              <a:rPr lang="en-US" dirty="0"/>
              <a:t>Tuesday, February 7</a:t>
            </a:r>
            <a:r>
              <a:rPr lang="en-US" baseline="30000" dirty="0"/>
              <a:t>th</a:t>
            </a:r>
            <a:r>
              <a:rPr lang="en-US" dirty="0"/>
              <a:t>, 2023</a:t>
            </a:r>
          </a:p>
        </p:txBody>
      </p:sp>
      <p:sp>
        <p:nvSpPr>
          <p:cNvPr id="4" name="Date">
            <a:extLst>
              <a:ext uri="{FF2B5EF4-FFF2-40B4-BE49-F238E27FC236}">
                <a16:creationId xmlns:a16="http://schemas.microsoft.com/office/drawing/2014/main" id="{4EEC893F-2E6E-8648-8011-345CAE3441CC}"/>
              </a:ext>
            </a:extLst>
          </p:cNvPr>
          <p:cNvSpPr>
            <a:spLocks noGrp="1"/>
          </p:cNvSpPr>
          <p:nvPr>
            <p:ph type="dt" sz="half" idx="10"/>
          </p:nvPr>
        </p:nvSpPr>
        <p:spPr/>
        <p:txBody>
          <a:bodyPr/>
          <a:lstStyle/>
          <a:p>
            <a:fld id="{049DC8E1-D369-0F48-9062-BB068AFD07CE}" type="datetime1">
              <a:rPr lang="en-US" smtClean="0"/>
              <a:pPr/>
              <a:t>2/7/23</a:t>
            </a:fld>
            <a:endParaRPr lang="en-US" dirty="0"/>
          </a:p>
        </p:txBody>
      </p:sp>
      <p:sp>
        <p:nvSpPr>
          <p:cNvPr id="5" name="Slide Number">
            <a:extLst>
              <a:ext uri="{FF2B5EF4-FFF2-40B4-BE49-F238E27FC236}">
                <a16:creationId xmlns:a16="http://schemas.microsoft.com/office/drawing/2014/main" id="{BC6C36F4-D49A-904E-968D-C3A9784ABFE4}"/>
              </a:ext>
            </a:extLst>
          </p:cNvPr>
          <p:cNvSpPr>
            <a:spLocks noGrp="1"/>
          </p:cNvSpPr>
          <p:nvPr>
            <p:ph type="sldNum" sz="quarter" idx="12"/>
          </p:nvPr>
        </p:nvSpPr>
        <p:spPr>
          <a:xfrm>
            <a:off x="11213873" y="6181281"/>
            <a:ext cx="487680" cy="365760"/>
          </a:xfrm>
        </p:spPr>
        <p:txBody>
          <a:bodyPr/>
          <a:lstStyle/>
          <a:p>
            <a:fld id="{8A7A6979-0714-4377-B894-6BE4C2D6E202}" type="slidenum">
              <a:rPr lang="en-US" smtClean="0"/>
              <a:pPr/>
              <a:t>1</a:t>
            </a:fld>
            <a:endParaRPr lang="en-US" dirty="0"/>
          </a:p>
        </p:txBody>
      </p:sp>
    </p:spTree>
    <p:extLst>
      <p:ext uri="{BB962C8B-B14F-4D97-AF65-F5344CB8AC3E}">
        <p14:creationId xmlns:p14="http://schemas.microsoft.com/office/powerpoint/2010/main" val="2664743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C6DAED2-C73D-2443-84E6-FD89A1066655}"/>
              </a:ext>
            </a:extLst>
          </p:cNvPr>
          <p:cNvSpPr>
            <a:spLocks noGrp="1"/>
          </p:cNvSpPr>
          <p:nvPr>
            <p:ph type="ctrTitle"/>
          </p:nvPr>
        </p:nvSpPr>
        <p:spPr>
          <a:xfrm>
            <a:off x="1943100" y="1626244"/>
            <a:ext cx="7911945" cy="784830"/>
          </a:xfrm>
        </p:spPr>
        <p:txBody>
          <a:bodyPr/>
          <a:lstStyle/>
          <a:p>
            <a:r>
              <a:rPr lang="en-US" dirty="0"/>
              <a:t>Recap</a:t>
            </a:r>
          </a:p>
        </p:txBody>
      </p:sp>
      <p:sp>
        <p:nvSpPr>
          <p:cNvPr id="4" name="Date">
            <a:extLst>
              <a:ext uri="{FF2B5EF4-FFF2-40B4-BE49-F238E27FC236}">
                <a16:creationId xmlns:a16="http://schemas.microsoft.com/office/drawing/2014/main" id="{4EEC893F-2E6E-8648-8011-345CAE3441CC}"/>
              </a:ext>
            </a:extLst>
          </p:cNvPr>
          <p:cNvSpPr>
            <a:spLocks noGrp="1"/>
          </p:cNvSpPr>
          <p:nvPr>
            <p:ph type="dt" sz="half" idx="10"/>
          </p:nvPr>
        </p:nvSpPr>
        <p:spPr/>
        <p:txBody>
          <a:bodyPr/>
          <a:lstStyle/>
          <a:p>
            <a:fld id="{049DC8E1-D369-0F48-9062-BB068AFD07CE}" type="datetime1">
              <a:rPr lang="en-US" smtClean="0"/>
              <a:pPr/>
              <a:t>2/7/23</a:t>
            </a:fld>
            <a:endParaRPr lang="en-US" dirty="0"/>
          </a:p>
        </p:txBody>
      </p:sp>
      <p:sp>
        <p:nvSpPr>
          <p:cNvPr id="5" name="Slide Number">
            <a:extLst>
              <a:ext uri="{FF2B5EF4-FFF2-40B4-BE49-F238E27FC236}">
                <a16:creationId xmlns:a16="http://schemas.microsoft.com/office/drawing/2014/main" id="{BC6C36F4-D49A-904E-968D-C3A9784ABFE4}"/>
              </a:ext>
            </a:extLst>
          </p:cNvPr>
          <p:cNvSpPr>
            <a:spLocks noGrp="1"/>
          </p:cNvSpPr>
          <p:nvPr>
            <p:ph type="sldNum" sz="quarter" idx="12"/>
          </p:nvPr>
        </p:nvSpPr>
        <p:spPr>
          <a:xfrm>
            <a:off x="11213873" y="6181281"/>
            <a:ext cx="487680" cy="365760"/>
          </a:xfrm>
        </p:spPr>
        <p:txBody>
          <a:bodyPr/>
          <a:lstStyle/>
          <a:p>
            <a:fld id="{8A7A6979-0714-4377-B894-6BE4C2D6E202}" type="slidenum">
              <a:rPr lang="en-US" smtClean="0"/>
              <a:pPr/>
              <a:t>2</a:t>
            </a:fld>
            <a:endParaRPr lang="en-US" dirty="0"/>
          </a:p>
        </p:txBody>
      </p:sp>
      <p:sp>
        <p:nvSpPr>
          <p:cNvPr id="7" name="Subtitle 6">
            <a:extLst>
              <a:ext uri="{FF2B5EF4-FFF2-40B4-BE49-F238E27FC236}">
                <a16:creationId xmlns:a16="http://schemas.microsoft.com/office/drawing/2014/main" id="{BA714EF6-C5E4-3685-80C1-A98930B0978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411815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p:txBody>
          <a:bodyPr/>
          <a:lstStyle/>
          <a:p>
            <a:r>
              <a:rPr lang="en-US" dirty="0"/>
              <a:t>SSD Expansion and Memory Issue</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2/7/23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3</a:t>
            </a:fld>
            <a:endParaRPr lang="en-US" dirty="0"/>
          </a:p>
        </p:txBody>
      </p:sp>
      <p:sp>
        <p:nvSpPr>
          <p:cNvPr id="11" name="TextBox 10">
            <a:extLst>
              <a:ext uri="{FF2B5EF4-FFF2-40B4-BE49-F238E27FC236}">
                <a16:creationId xmlns:a16="http://schemas.microsoft.com/office/drawing/2014/main" id="{ADD1987E-C60A-6227-0426-0DD218E098D6}"/>
              </a:ext>
            </a:extLst>
          </p:cNvPr>
          <p:cNvSpPr txBox="1"/>
          <p:nvPr/>
        </p:nvSpPr>
        <p:spPr>
          <a:xfrm>
            <a:off x="-3817" y="6415326"/>
            <a:ext cx="2007281" cy="430887"/>
          </a:xfrm>
          <a:prstGeom prst="rect">
            <a:avLst/>
          </a:prstGeom>
          <a:noFill/>
        </p:spPr>
        <p:txBody>
          <a:bodyPr wrap="none" rtlCol="0">
            <a:spAutoFit/>
          </a:bodyPr>
          <a:lstStyle/>
          <a:p>
            <a:r>
              <a:rPr lang="en-US" sz="1100" dirty="0">
                <a:hlinkClick r:id="rId3"/>
              </a:rPr>
              <a:t>https://tinyurl.com/2h3kjzhm</a:t>
            </a:r>
            <a:endParaRPr lang="en-US" sz="1100" dirty="0"/>
          </a:p>
          <a:p>
            <a:r>
              <a:rPr lang="en-US" sz="1100" dirty="0">
                <a:hlinkClick r:id="rId4"/>
              </a:rPr>
              <a:t>https://tinyurl.com/yckzkfj9</a:t>
            </a:r>
            <a:r>
              <a:rPr lang="en-US" sz="1100" dirty="0"/>
              <a:t>  </a:t>
            </a:r>
          </a:p>
        </p:txBody>
      </p:sp>
      <p:pic>
        <p:nvPicPr>
          <p:cNvPr id="3" name="Picture 2">
            <a:extLst>
              <a:ext uri="{FF2B5EF4-FFF2-40B4-BE49-F238E27FC236}">
                <a16:creationId xmlns:a16="http://schemas.microsoft.com/office/drawing/2014/main" id="{2EA6A374-A96B-C249-CD77-01255774BA5C}"/>
              </a:ext>
            </a:extLst>
          </p:cNvPr>
          <p:cNvPicPr>
            <a:picLocks noChangeAspect="1"/>
          </p:cNvPicPr>
          <p:nvPr/>
        </p:nvPicPr>
        <p:blipFill rotWithShape="1">
          <a:blip r:embed="rId5"/>
          <a:srcRect l="18508" t="24118" r="17075" b="38891"/>
          <a:stretch/>
        </p:blipFill>
        <p:spPr>
          <a:xfrm>
            <a:off x="1229360" y="1976119"/>
            <a:ext cx="3870961" cy="2905760"/>
          </a:xfrm>
          <a:prstGeom prst="rect">
            <a:avLst/>
          </a:prstGeom>
          <a:noFill/>
        </p:spPr>
      </p:pic>
      <p:sp>
        <p:nvSpPr>
          <p:cNvPr id="4" name="Body Text">
            <a:extLst>
              <a:ext uri="{FF2B5EF4-FFF2-40B4-BE49-F238E27FC236}">
                <a16:creationId xmlns:a16="http://schemas.microsoft.com/office/drawing/2014/main" id="{5C7D6E64-C7B9-5992-796C-2BBE5F48B7CD}"/>
              </a:ext>
            </a:extLst>
          </p:cNvPr>
          <p:cNvSpPr>
            <a:spLocks noGrp="1"/>
          </p:cNvSpPr>
          <p:nvPr>
            <p:ph type="body" sz="quarter" idx="14"/>
          </p:nvPr>
        </p:nvSpPr>
        <p:spPr>
          <a:xfrm>
            <a:off x="5876360" y="1723231"/>
            <a:ext cx="3968680" cy="3411537"/>
          </a:xfrm>
        </p:spPr>
        <p:txBody>
          <a:bodyPr/>
          <a:lstStyle/>
          <a:p>
            <a:pPr lvl="0"/>
            <a:r>
              <a:rPr lang="en-US" dirty="0"/>
              <a:t>Onboard memory was almost full</a:t>
            </a:r>
          </a:p>
          <a:p>
            <a:pPr lvl="0"/>
            <a:endParaRPr lang="en-US" dirty="0"/>
          </a:p>
          <a:p>
            <a:pPr lvl="0"/>
            <a:r>
              <a:rPr lang="en-US" dirty="0"/>
              <a:t>The CUDA drivers take up a lot of space on the edge device</a:t>
            </a:r>
          </a:p>
          <a:p>
            <a:pPr lvl="0"/>
            <a:endParaRPr lang="en-US" dirty="0"/>
          </a:p>
          <a:p>
            <a:pPr lvl="0"/>
            <a:r>
              <a:rPr lang="en-US" dirty="0"/>
              <a:t>Anaconda and Python require a lot of memory</a:t>
            </a:r>
          </a:p>
          <a:p>
            <a:pPr lvl="0"/>
            <a:endParaRPr lang="en-US" dirty="0"/>
          </a:p>
          <a:p>
            <a:pPr lvl="0"/>
            <a:r>
              <a:rPr lang="en-US" dirty="0"/>
              <a:t>Making full use of the SSD card installed requires partitioning</a:t>
            </a:r>
          </a:p>
          <a:p>
            <a:pPr lvl="0"/>
            <a:endParaRPr lang="en-US" dirty="0"/>
          </a:p>
          <a:p>
            <a:pPr lvl="0"/>
            <a:r>
              <a:rPr lang="en-US" dirty="0"/>
              <a:t>Follow the steps in Brightspace </a:t>
            </a:r>
          </a:p>
        </p:txBody>
      </p:sp>
    </p:spTree>
    <p:extLst>
      <p:ext uri="{BB962C8B-B14F-4D97-AF65-F5344CB8AC3E}">
        <p14:creationId xmlns:p14="http://schemas.microsoft.com/office/powerpoint/2010/main" val="3623823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C6DAED2-C73D-2443-84E6-FD89A1066655}"/>
              </a:ext>
            </a:extLst>
          </p:cNvPr>
          <p:cNvSpPr>
            <a:spLocks noGrp="1"/>
          </p:cNvSpPr>
          <p:nvPr>
            <p:ph type="ctrTitle"/>
          </p:nvPr>
        </p:nvSpPr>
        <p:spPr>
          <a:xfrm>
            <a:off x="1943100" y="1626244"/>
            <a:ext cx="7911945" cy="784830"/>
          </a:xfrm>
        </p:spPr>
        <p:txBody>
          <a:bodyPr/>
          <a:lstStyle/>
          <a:p>
            <a:r>
              <a:rPr lang="en-US" dirty="0"/>
              <a:t>Today</a:t>
            </a:r>
          </a:p>
        </p:txBody>
      </p:sp>
      <p:sp>
        <p:nvSpPr>
          <p:cNvPr id="4" name="Date">
            <a:extLst>
              <a:ext uri="{FF2B5EF4-FFF2-40B4-BE49-F238E27FC236}">
                <a16:creationId xmlns:a16="http://schemas.microsoft.com/office/drawing/2014/main" id="{4EEC893F-2E6E-8648-8011-345CAE3441CC}"/>
              </a:ext>
            </a:extLst>
          </p:cNvPr>
          <p:cNvSpPr>
            <a:spLocks noGrp="1"/>
          </p:cNvSpPr>
          <p:nvPr>
            <p:ph type="dt" sz="half" idx="10"/>
          </p:nvPr>
        </p:nvSpPr>
        <p:spPr/>
        <p:txBody>
          <a:bodyPr/>
          <a:lstStyle/>
          <a:p>
            <a:fld id="{049DC8E1-D369-0F48-9062-BB068AFD07CE}" type="datetime1">
              <a:rPr lang="en-US" smtClean="0"/>
              <a:pPr/>
              <a:t>2/7/23</a:t>
            </a:fld>
            <a:endParaRPr lang="en-US" dirty="0"/>
          </a:p>
        </p:txBody>
      </p:sp>
      <p:sp>
        <p:nvSpPr>
          <p:cNvPr id="5" name="Slide Number">
            <a:extLst>
              <a:ext uri="{FF2B5EF4-FFF2-40B4-BE49-F238E27FC236}">
                <a16:creationId xmlns:a16="http://schemas.microsoft.com/office/drawing/2014/main" id="{BC6C36F4-D49A-904E-968D-C3A9784ABFE4}"/>
              </a:ext>
            </a:extLst>
          </p:cNvPr>
          <p:cNvSpPr>
            <a:spLocks noGrp="1"/>
          </p:cNvSpPr>
          <p:nvPr>
            <p:ph type="sldNum" sz="quarter" idx="12"/>
          </p:nvPr>
        </p:nvSpPr>
        <p:spPr>
          <a:xfrm>
            <a:off x="11213873" y="6181281"/>
            <a:ext cx="487680" cy="365760"/>
          </a:xfrm>
        </p:spPr>
        <p:txBody>
          <a:bodyPr/>
          <a:lstStyle/>
          <a:p>
            <a:fld id="{8A7A6979-0714-4377-B894-6BE4C2D6E202}" type="slidenum">
              <a:rPr lang="en-US" smtClean="0"/>
              <a:pPr/>
              <a:t>4</a:t>
            </a:fld>
            <a:endParaRPr lang="en-US" dirty="0"/>
          </a:p>
        </p:txBody>
      </p:sp>
      <p:sp>
        <p:nvSpPr>
          <p:cNvPr id="7" name="Subtitle 6">
            <a:extLst>
              <a:ext uri="{FF2B5EF4-FFF2-40B4-BE49-F238E27FC236}">
                <a16:creationId xmlns:a16="http://schemas.microsoft.com/office/drawing/2014/main" id="{5F233D6D-C2D2-4401-4F36-67D24437005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39599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A2D7D9-A500-2A47-82CF-D26789F6ABE1}"/>
              </a:ext>
            </a:extLst>
          </p:cNvPr>
          <p:cNvSpPr>
            <a:spLocks noGrp="1"/>
          </p:cNvSpPr>
          <p:nvPr>
            <p:ph type="ctrTitle"/>
          </p:nvPr>
        </p:nvSpPr>
        <p:spPr/>
        <p:txBody>
          <a:bodyPr/>
          <a:lstStyle/>
          <a:p>
            <a:r>
              <a:rPr lang="en-US" dirty="0"/>
              <a:t>Cameras</a:t>
            </a:r>
          </a:p>
        </p:txBody>
      </p:sp>
      <p:sp>
        <p:nvSpPr>
          <p:cNvPr id="4" name="Body Text">
            <a:extLst>
              <a:ext uri="{FF2B5EF4-FFF2-40B4-BE49-F238E27FC236}">
                <a16:creationId xmlns:a16="http://schemas.microsoft.com/office/drawing/2014/main" id="{DC145CD9-0814-B14D-AC00-49E2D2CE7D96}"/>
              </a:ext>
            </a:extLst>
          </p:cNvPr>
          <p:cNvSpPr>
            <a:spLocks noGrp="1"/>
          </p:cNvSpPr>
          <p:nvPr>
            <p:ph type="body" sz="quarter" idx="14"/>
          </p:nvPr>
        </p:nvSpPr>
        <p:spPr>
          <a:xfrm>
            <a:off x="908120" y="1920876"/>
            <a:ext cx="4456360" cy="3748404"/>
          </a:xfrm>
        </p:spPr>
        <p:txBody>
          <a:bodyPr/>
          <a:lstStyle/>
          <a:p>
            <a:pPr marL="342900" lvl="0" indent="-342900">
              <a:buAutoNum type="arabicPeriod"/>
            </a:pPr>
            <a:r>
              <a:rPr lang="en-US" dirty="0"/>
              <a:t>Connect the CSI Camera correctly</a:t>
            </a:r>
          </a:p>
          <a:p>
            <a:pPr marL="342900" lvl="0" indent="-342900">
              <a:buAutoNum type="arabicPeriod"/>
            </a:pPr>
            <a:endParaRPr lang="en-US" dirty="0"/>
          </a:p>
          <a:p>
            <a:pPr marL="342900" lvl="0" indent="-342900">
              <a:buAutoNum type="arabicPeriod"/>
            </a:pPr>
            <a:r>
              <a:rPr lang="en-US" dirty="0"/>
              <a:t>Install the relevant libraries required to interface with the camera</a:t>
            </a:r>
          </a:p>
          <a:p>
            <a:pPr marL="342900" lvl="0" indent="-342900">
              <a:buAutoNum type="arabicPeriod"/>
            </a:pPr>
            <a:endParaRPr lang="en-US" dirty="0"/>
          </a:p>
          <a:p>
            <a:pPr marL="342900" lvl="0" indent="-342900">
              <a:buAutoNum type="arabicPeriod"/>
            </a:pPr>
            <a:r>
              <a:rPr lang="en-US" dirty="0"/>
              <a:t>Obtain live feed from the CSI Camera</a:t>
            </a:r>
          </a:p>
          <a:p>
            <a:pPr marL="342900" lvl="0" indent="-342900">
              <a:buAutoNum type="arabicPeriod"/>
            </a:pPr>
            <a:endParaRPr lang="en-US" dirty="0"/>
          </a:p>
          <a:p>
            <a:pPr marL="342900" lvl="0" indent="-342900">
              <a:buAutoNum type="arabicPeriod"/>
            </a:pPr>
            <a:r>
              <a:rPr lang="en-US" dirty="0"/>
              <a:t>Acquire images using camera sensor</a:t>
            </a:r>
          </a:p>
          <a:p>
            <a:pPr marL="342900" lvl="0" indent="-342900">
              <a:buAutoNum type="arabicPeriod"/>
            </a:pPr>
            <a:endParaRPr lang="en-US" dirty="0"/>
          </a:p>
          <a:p>
            <a:pPr marL="342900" lvl="0" indent="-342900">
              <a:buAutoNum type="arabicPeriod"/>
            </a:pPr>
            <a:r>
              <a:rPr lang="en-US" dirty="0"/>
              <a:t>Acquire a short video using the camera sensor</a:t>
            </a:r>
          </a:p>
          <a:p>
            <a:pPr lvl="0"/>
            <a:endParaRPr lang="en-US" dirty="0"/>
          </a:p>
          <a:p>
            <a:pPr lvl="0"/>
            <a:endParaRPr lang="en-US" dirty="0"/>
          </a:p>
        </p:txBody>
      </p:sp>
      <p:sp>
        <p:nvSpPr>
          <p:cNvPr id="6" name="Date">
            <a:extLst>
              <a:ext uri="{FF2B5EF4-FFF2-40B4-BE49-F238E27FC236}">
                <a16:creationId xmlns:a16="http://schemas.microsoft.com/office/drawing/2014/main" id="{21019431-9B99-5843-A9A4-0370000D39E2}"/>
              </a:ext>
            </a:extLst>
          </p:cNvPr>
          <p:cNvSpPr>
            <a:spLocks noGrp="1"/>
          </p:cNvSpPr>
          <p:nvPr>
            <p:ph type="dt" sz="half" idx="2"/>
          </p:nvPr>
        </p:nvSpPr>
        <p:spPr/>
        <p:txBody>
          <a:bodyPr/>
          <a:lstStyle/>
          <a:p>
            <a:fld id="{E0C8DACD-4E35-4E4C-AC75-C3DE50F04E7E}" type="datetime1">
              <a:rPr lang="en-US" smtClean="0"/>
              <a:pPr/>
              <a:t>2/7/23</a:t>
            </a:fld>
            <a:endParaRPr lang="en-US" dirty="0"/>
          </a:p>
        </p:txBody>
      </p:sp>
      <p:sp>
        <p:nvSpPr>
          <p:cNvPr id="7" name="Slide Number">
            <a:extLst>
              <a:ext uri="{FF2B5EF4-FFF2-40B4-BE49-F238E27FC236}">
                <a16:creationId xmlns:a16="http://schemas.microsoft.com/office/drawing/2014/main" id="{361A6DE1-C3E0-2141-AA64-FC84F35B0648}"/>
              </a:ext>
            </a:extLst>
          </p:cNvPr>
          <p:cNvSpPr>
            <a:spLocks noGrp="1"/>
          </p:cNvSpPr>
          <p:nvPr>
            <p:ph type="sldNum" sz="quarter" idx="4"/>
          </p:nvPr>
        </p:nvSpPr>
        <p:spPr/>
        <p:txBody>
          <a:bodyPr/>
          <a:lstStyle/>
          <a:p>
            <a:fld id="{8A7A6979-0714-4377-B894-6BE4C2D6E202}" type="slidenum">
              <a:rPr lang="en-US" smtClean="0"/>
              <a:pPr/>
              <a:t>5</a:t>
            </a:fld>
            <a:endParaRPr lang="en-US" dirty="0"/>
          </a:p>
        </p:txBody>
      </p:sp>
      <p:pic>
        <p:nvPicPr>
          <p:cNvPr id="19" name="Picture 18">
            <a:extLst>
              <a:ext uri="{FF2B5EF4-FFF2-40B4-BE49-F238E27FC236}">
                <a16:creationId xmlns:a16="http://schemas.microsoft.com/office/drawing/2014/main" id="{449FF478-5743-39D3-D3EB-04334E4E7F37}"/>
              </a:ext>
            </a:extLst>
          </p:cNvPr>
          <p:cNvPicPr>
            <a:picLocks noChangeAspect="1"/>
          </p:cNvPicPr>
          <p:nvPr/>
        </p:nvPicPr>
        <p:blipFill>
          <a:blip r:embed="rId3"/>
          <a:stretch>
            <a:fillRect/>
          </a:stretch>
        </p:blipFill>
        <p:spPr>
          <a:xfrm>
            <a:off x="5743622" y="1672590"/>
            <a:ext cx="5703931" cy="3915410"/>
          </a:xfrm>
          <a:prstGeom prst="rect">
            <a:avLst/>
          </a:prstGeom>
        </p:spPr>
      </p:pic>
    </p:spTree>
    <p:extLst>
      <p:ext uri="{BB962C8B-B14F-4D97-AF65-F5344CB8AC3E}">
        <p14:creationId xmlns:p14="http://schemas.microsoft.com/office/powerpoint/2010/main" val="1406520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0D6EC-9705-C45C-BA30-E73503FF4E08}"/>
              </a:ext>
            </a:extLst>
          </p:cNvPr>
          <p:cNvSpPr>
            <a:spLocks noGrp="1"/>
          </p:cNvSpPr>
          <p:nvPr>
            <p:ph type="ctrTitle"/>
          </p:nvPr>
        </p:nvSpPr>
        <p:spPr/>
        <p:txBody>
          <a:bodyPr/>
          <a:lstStyle/>
          <a:p>
            <a:r>
              <a:rPr lang="en-US" dirty="0"/>
              <a:t>Connect the CSI Camera</a:t>
            </a:r>
          </a:p>
        </p:txBody>
      </p:sp>
      <p:sp>
        <p:nvSpPr>
          <p:cNvPr id="6" name="Date Placeholder 5">
            <a:extLst>
              <a:ext uri="{FF2B5EF4-FFF2-40B4-BE49-F238E27FC236}">
                <a16:creationId xmlns:a16="http://schemas.microsoft.com/office/drawing/2014/main" id="{3AFAEC6A-6E0F-E6CF-74F9-671ABCE09329}"/>
              </a:ext>
            </a:extLst>
          </p:cNvPr>
          <p:cNvSpPr>
            <a:spLocks noGrp="1"/>
          </p:cNvSpPr>
          <p:nvPr>
            <p:ph type="dt" sz="half" idx="2"/>
          </p:nvPr>
        </p:nvSpPr>
        <p:spPr/>
        <p:txBody>
          <a:bodyPr/>
          <a:lstStyle/>
          <a:p>
            <a:fld id="{E0C8DACD-4E35-4E4C-AC75-C3DE50F04E7E}" type="datetime1">
              <a:rPr lang="en-US" smtClean="0"/>
              <a:pPr/>
              <a:t>2/7/23</a:t>
            </a:fld>
            <a:endParaRPr lang="en-US" dirty="0"/>
          </a:p>
        </p:txBody>
      </p:sp>
      <p:sp>
        <p:nvSpPr>
          <p:cNvPr id="7" name="Slide Number Placeholder 6">
            <a:extLst>
              <a:ext uri="{FF2B5EF4-FFF2-40B4-BE49-F238E27FC236}">
                <a16:creationId xmlns:a16="http://schemas.microsoft.com/office/drawing/2014/main" id="{47C7FDF3-3C1B-EC41-4F24-95FF20D711EB}"/>
              </a:ext>
            </a:extLst>
          </p:cNvPr>
          <p:cNvSpPr>
            <a:spLocks noGrp="1"/>
          </p:cNvSpPr>
          <p:nvPr>
            <p:ph type="sldNum" sz="quarter" idx="4"/>
          </p:nvPr>
        </p:nvSpPr>
        <p:spPr/>
        <p:txBody>
          <a:bodyPr/>
          <a:lstStyle/>
          <a:p>
            <a:fld id="{8A7A6979-0714-4377-B894-6BE4C2D6E202}" type="slidenum">
              <a:rPr lang="en-US" smtClean="0"/>
              <a:pPr/>
              <a:t>6</a:t>
            </a:fld>
            <a:endParaRPr lang="en-US" dirty="0"/>
          </a:p>
        </p:txBody>
      </p:sp>
      <p:pic>
        <p:nvPicPr>
          <p:cNvPr id="9" name="Picture 8" descr="A picture containing indoor, floor, electronics&#10;&#10;Description automatically generated">
            <a:extLst>
              <a:ext uri="{FF2B5EF4-FFF2-40B4-BE49-F238E27FC236}">
                <a16:creationId xmlns:a16="http://schemas.microsoft.com/office/drawing/2014/main" id="{ABCAC925-AB07-38EC-AF23-DF358CBAE9FE}"/>
              </a:ext>
            </a:extLst>
          </p:cNvPr>
          <p:cNvPicPr>
            <a:picLocks noChangeAspect="1"/>
          </p:cNvPicPr>
          <p:nvPr/>
        </p:nvPicPr>
        <p:blipFill>
          <a:blip r:embed="rId2"/>
          <a:stretch>
            <a:fillRect/>
          </a:stretch>
        </p:blipFill>
        <p:spPr>
          <a:xfrm>
            <a:off x="3822900" y="1026924"/>
            <a:ext cx="6454962" cy="4804152"/>
          </a:xfrm>
          <a:prstGeom prst="rect">
            <a:avLst/>
          </a:prstGeom>
        </p:spPr>
      </p:pic>
      <p:sp>
        <p:nvSpPr>
          <p:cNvPr id="10" name="Body Text">
            <a:extLst>
              <a:ext uri="{FF2B5EF4-FFF2-40B4-BE49-F238E27FC236}">
                <a16:creationId xmlns:a16="http://schemas.microsoft.com/office/drawing/2014/main" id="{93C742F5-A80B-2799-D9A8-3A75A9CEC308}"/>
              </a:ext>
            </a:extLst>
          </p:cNvPr>
          <p:cNvSpPr>
            <a:spLocks noGrp="1"/>
          </p:cNvSpPr>
          <p:nvPr>
            <p:ph type="body" sz="quarter" idx="14"/>
          </p:nvPr>
        </p:nvSpPr>
        <p:spPr>
          <a:xfrm>
            <a:off x="881227" y="1794156"/>
            <a:ext cx="2534327" cy="3557774"/>
          </a:xfrm>
        </p:spPr>
        <p:txBody>
          <a:bodyPr>
            <a:normAutofit/>
          </a:bodyPr>
          <a:lstStyle/>
          <a:p>
            <a:pPr marL="342900" lvl="0" indent="-342900">
              <a:buAutoNum type="arabicPeriod"/>
            </a:pPr>
            <a:r>
              <a:rPr lang="en-US" dirty="0"/>
              <a:t>Carefully lift the tab using you nails</a:t>
            </a:r>
          </a:p>
          <a:p>
            <a:pPr marL="342900" lvl="0" indent="-342900">
              <a:buAutoNum type="arabicPeriod"/>
            </a:pPr>
            <a:endParaRPr lang="en-US" dirty="0"/>
          </a:p>
          <a:p>
            <a:pPr marL="342900" lvl="0" indent="-342900">
              <a:buAutoNum type="arabicPeriod"/>
            </a:pPr>
            <a:r>
              <a:rPr lang="en-US" dirty="0"/>
              <a:t>Insert the cable with pins facing the device and the blue tape facing away</a:t>
            </a:r>
          </a:p>
          <a:p>
            <a:pPr marL="342900" lvl="0" indent="-342900">
              <a:buAutoNum type="arabicPeriod"/>
            </a:pPr>
            <a:endParaRPr lang="en-US" dirty="0"/>
          </a:p>
          <a:p>
            <a:pPr marL="342900" lvl="0" indent="-342900">
              <a:buAutoNum type="arabicPeriod"/>
            </a:pPr>
            <a:r>
              <a:rPr lang="en-US" dirty="0"/>
              <a:t>Push the tab back in</a:t>
            </a:r>
          </a:p>
          <a:p>
            <a:pPr marL="342900" lvl="0" indent="-342900">
              <a:buAutoNum type="arabicPeriod"/>
            </a:pPr>
            <a:endParaRPr lang="en-US" dirty="0"/>
          </a:p>
          <a:p>
            <a:pPr marL="342900" lvl="0" indent="-342900">
              <a:buAutoNum type="arabicPeriod"/>
            </a:pPr>
            <a:r>
              <a:rPr lang="en-US" dirty="0"/>
              <a:t>Device will need to be restarted</a:t>
            </a:r>
          </a:p>
        </p:txBody>
      </p:sp>
      <p:sp>
        <p:nvSpPr>
          <p:cNvPr id="11" name="TextBox 10">
            <a:extLst>
              <a:ext uri="{FF2B5EF4-FFF2-40B4-BE49-F238E27FC236}">
                <a16:creationId xmlns:a16="http://schemas.microsoft.com/office/drawing/2014/main" id="{0F111E46-517B-EFAB-AFF1-2CF9FD9F5771}"/>
              </a:ext>
            </a:extLst>
          </p:cNvPr>
          <p:cNvSpPr txBox="1"/>
          <p:nvPr/>
        </p:nvSpPr>
        <p:spPr>
          <a:xfrm>
            <a:off x="3822900" y="5825418"/>
            <a:ext cx="6373861" cy="276999"/>
          </a:xfrm>
          <a:prstGeom prst="rect">
            <a:avLst/>
          </a:prstGeom>
          <a:noFill/>
        </p:spPr>
        <p:txBody>
          <a:bodyPr wrap="none" rtlCol="0">
            <a:spAutoFit/>
          </a:bodyPr>
          <a:lstStyle/>
          <a:p>
            <a:r>
              <a:rPr lang="en-US" sz="1200" dirty="0">
                <a:hlinkClick r:id="rId3"/>
              </a:rPr>
              <a:t>https://www.okdo.com/getting-started/get-started-with-jetson-nano-4gb-and-csi-camera/</a:t>
            </a:r>
            <a:r>
              <a:rPr lang="en-US" sz="1200" dirty="0"/>
              <a:t> </a:t>
            </a:r>
          </a:p>
        </p:txBody>
      </p:sp>
    </p:spTree>
    <p:extLst>
      <p:ext uri="{BB962C8B-B14F-4D97-AF65-F5344CB8AC3E}">
        <p14:creationId xmlns:p14="http://schemas.microsoft.com/office/powerpoint/2010/main" val="11085023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A2D7D9-A500-2A47-82CF-D26789F6ABE1}"/>
              </a:ext>
            </a:extLst>
          </p:cNvPr>
          <p:cNvSpPr>
            <a:spLocks noGrp="1"/>
          </p:cNvSpPr>
          <p:nvPr>
            <p:ph type="ctrTitle"/>
          </p:nvPr>
        </p:nvSpPr>
        <p:spPr/>
        <p:txBody>
          <a:bodyPr/>
          <a:lstStyle/>
          <a:p>
            <a:r>
              <a:rPr lang="en-US" dirty="0"/>
              <a:t>Tasks</a:t>
            </a:r>
          </a:p>
        </p:txBody>
      </p:sp>
      <p:sp>
        <p:nvSpPr>
          <p:cNvPr id="4" name="Body Text">
            <a:extLst>
              <a:ext uri="{FF2B5EF4-FFF2-40B4-BE49-F238E27FC236}">
                <a16:creationId xmlns:a16="http://schemas.microsoft.com/office/drawing/2014/main" id="{DC145CD9-0814-B14D-AC00-49E2D2CE7D96}"/>
              </a:ext>
            </a:extLst>
          </p:cNvPr>
          <p:cNvSpPr>
            <a:spLocks noGrp="1"/>
          </p:cNvSpPr>
          <p:nvPr>
            <p:ph type="body" sz="quarter" idx="14"/>
          </p:nvPr>
        </p:nvSpPr>
        <p:spPr>
          <a:xfrm>
            <a:off x="1596478" y="1617005"/>
            <a:ext cx="5573806" cy="4245913"/>
          </a:xfrm>
        </p:spPr>
        <p:txBody>
          <a:bodyPr>
            <a:normAutofit/>
          </a:bodyPr>
          <a:lstStyle/>
          <a:p>
            <a:pPr marL="457200" lvl="0" indent="-457200">
              <a:buFont typeface="+mj-lt"/>
              <a:buAutoNum type="arabicPeriod"/>
            </a:pPr>
            <a:r>
              <a:rPr lang="en-US" sz="2000" dirty="0"/>
              <a:t>Obtain 10 images and save them to your folder using the approach from Step 9 of the lab.</a:t>
            </a:r>
          </a:p>
          <a:p>
            <a:pPr marL="457200" lvl="0" indent="-457200">
              <a:buFont typeface="+mj-lt"/>
              <a:buAutoNum type="arabicPeriod"/>
            </a:pPr>
            <a:endParaRPr lang="en-US" sz="2000" dirty="0"/>
          </a:p>
          <a:p>
            <a:pPr marL="457200" lvl="0" indent="-457200">
              <a:buFont typeface="+mj-lt"/>
              <a:buAutoNum type="arabicPeriod"/>
            </a:pPr>
            <a:r>
              <a:rPr lang="en-US" sz="2000" dirty="0"/>
              <a:t>Modify a Python code to acquire 10 images from the camera with a 5 second interval.</a:t>
            </a:r>
          </a:p>
          <a:p>
            <a:pPr marL="457200" lvl="0" indent="-457200">
              <a:buFont typeface="+mj-lt"/>
              <a:buAutoNum type="arabicPeriod"/>
            </a:pPr>
            <a:endParaRPr lang="en-US" sz="2000" dirty="0"/>
          </a:p>
          <a:p>
            <a:pPr marL="457200" lvl="0" indent="-457200">
              <a:buFont typeface="+mj-lt"/>
              <a:buAutoNum type="arabicPeriod"/>
              <a:defRPr/>
            </a:pPr>
            <a:r>
              <a:rPr lang="en-US" sz="2000" dirty="0"/>
              <a:t>Copy and paste the 10 images acquired from Homework step 1 and 10 images acquired from Homework step 2 in two separate word documents. Then submit each document with the images and the Code file that you have modified on blackboard. </a:t>
            </a:r>
          </a:p>
        </p:txBody>
      </p:sp>
      <p:pic>
        <p:nvPicPr>
          <p:cNvPr id="11" name="Content Placeholder 10" descr="Video camera outline">
            <a:extLst>
              <a:ext uri="{FF2B5EF4-FFF2-40B4-BE49-F238E27FC236}">
                <a16:creationId xmlns:a16="http://schemas.microsoft.com/office/drawing/2014/main" id="{A8A3CAB7-E9CA-A574-CE65-4ED642A585C9}"/>
              </a:ext>
            </a:extLst>
          </p:cNvPr>
          <p:cNvPicPr>
            <a:picLocks noGrp="1" noChangeAspect="1"/>
          </p:cNvPicPr>
          <p:nvPr>
            <p:ph sz="quarter" idx="13"/>
          </p:nvPr>
        </p:nvPicPr>
        <p:blipFill>
          <a:blip r:embed="rId3">
            <a:extLst>
              <a:ext uri="{96DAC541-7B7A-43D3-8B79-37D633B846F1}">
                <asvg:svgBlip xmlns:asvg="http://schemas.microsoft.com/office/drawing/2016/SVG/main" r:embed="rId4"/>
              </a:ext>
            </a:extLst>
          </a:blip>
          <a:stretch>
            <a:fillRect/>
          </a:stretch>
        </p:blipFill>
        <p:spPr>
          <a:xfrm>
            <a:off x="9003346" y="3077957"/>
            <a:ext cx="1592176" cy="1592176"/>
          </a:xfrm>
        </p:spPr>
      </p:pic>
      <p:sp>
        <p:nvSpPr>
          <p:cNvPr id="6" name="Date">
            <a:extLst>
              <a:ext uri="{FF2B5EF4-FFF2-40B4-BE49-F238E27FC236}">
                <a16:creationId xmlns:a16="http://schemas.microsoft.com/office/drawing/2014/main" id="{21019431-9B99-5843-A9A4-0370000D39E2}"/>
              </a:ext>
            </a:extLst>
          </p:cNvPr>
          <p:cNvSpPr>
            <a:spLocks noGrp="1"/>
          </p:cNvSpPr>
          <p:nvPr>
            <p:ph type="dt" sz="half" idx="2"/>
          </p:nvPr>
        </p:nvSpPr>
        <p:spPr/>
        <p:txBody>
          <a:bodyPr/>
          <a:lstStyle/>
          <a:p>
            <a:fld id="{E0C8DACD-4E35-4E4C-AC75-C3DE50F04E7E}" type="datetime1">
              <a:rPr lang="en-US" smtClean="0"/>
              <a:pPr/>
              <a:t>2/7/23</a:t>
            </a:fld>
            <a:endParaRPr lang="en-US" dirty="0"/>
          </a:p>
        </p:txBody>
      </p:sp>
      <p:sp>
        <p:nvSpPr>
          <p:cNvPr id="7" name="Slide Number">
            <a:extLst>
              <a:ext uri="{FF2B5EF4-FFF2-40B4-BE49-F238E27FC236}">
                <a16:creationId xmlns:a16="http://schemas.microsoft.com/office/drawing/2014/main" id="{361A6DE1-C3E0-2141-AA64-FC84F35B0648}"/>
              </a:ext>
            </a:extLst>
          </p:cNvPr>
          <p:cNvSpPr>
            <a:spLocks noGrp="1"/>
          </p:cNvSpPr>
          <p:nvPr>
            <p:ph type="sldNum" sz="quarter" idx="4"/>
          </p:nvPr>
        </p:nvSpPr>
        <p:spPr/>
        <p:txBody>
          <a:bodyPr/>
          <a:lstStyle/>
          <a:p>
            <a:fld id="{8A7A6979-0714-4377-B894-6BE4C2D6E202}" type="slidenum">
              <a:rPr lang="en-US" smtClean="0"/>
              <a:pPr/>
              <a:t>7</a:t>
            </a:fld>
            <a:endParaRPr lang="en-US" dirty="0"/>
          </a:p>
        </p:txBody>
      </p:sp>
      <p:pic>
        <p:nvPicPr>
          <p:cNvPr id="13" name="Graphic 12" descr="Camera outline">
            <a:extLst>
              <a:ext uri="{FF2B5EF4-FFF2-40B4-BE49-F238E27FC236}">
                <a16:creationId xmlns:a16="http://schemas.microsoft.com/office/drawing/2014/main" id="{843E66E8-B97D-F9CD-C8CE-42B02078EAD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808620" y="1917389"/>
            <a:ext cx="1644662" cy="1644662"/>
          </a:xfrm>
          <a:prstGeom prst="rect">
            <a:avLst/>
          </a:prstGeom>
        </p:spPr>
      </p:pic>
    </p:spTree>
    <p:extLst>
      <p:ext uri="{BB962C8B-B14F-4D97-AF65-F5344CB8AC3E}">
        <p14:creationId xmlns:p14="http://schemas.microsoft.com/office/powerpoint/2010/main" val="3890802771"/>
      </p:ext>
    </p:extLst>
  </p:cSld>
  <p:clrMapOvr>
    <a:masterClrMapping/>
  </p:clrMapOvr>
</p:sld>
</file>

<file path=ppt/theme/theme1.xml><?xml version="1.0" encoding="utf-8"?>
<a:theme xmlns:a="http://schemas.openxmlformats.org/drawingml/2006/main" name="Purdue1">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9" id="{75583108-398D-D640-8F57-8FB6E9063876}" vid="{CE9578F0-671A-7148-88EB-FA8819E862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Purdue1</Template>
  <TotalTime>451</TotalTime>
  <Words>262</Words>
  <Application>Microsoft Macintosh PowerPoint</Application>
  <PresentationFormat>Widescreen</PresentationFormat>
  <Paragraphs>61</Paragraphs>
  <Slides>7</Slides>
  <Notes>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vt:i4>
      </vt:variant>
    </vt:vector>
  </HeadingPairs>
  <TitlesOfParts>
    <vt:vector size="19" baseType="lpstr">
      <vt:lpstr>United Sans Reg Medium</vt:lpstr>
      <vt:lpstr>Arial</vt:lpstr>
      <vt:lpstr>Acumin Pro Semibold</vt:lpstr>
      <vt:lpstr>Acumin Pro ExtraCondensed Smbd</vt:lpstr>
      <vt:lpstr>Acumin Pro ExtraCondensed</vt:lpstr>
      <vt:lpstr>Acumin Pro</vt:lpstr>
      <vt:lpstr>United Sans Cd Md</vt:lpstr>
      <vt:lpstr>Acumin Pro SemiCondensed</vt:lpstr>
      <vt:lpstr>Calibri</vt:lpstr>
      <vt:lpstr>Wingdings</vt:lpstr>
      <vt:lpstr>Acumin Pro Medium</vt:lpstr>
      <vt:lpstr>Purdue1</vt:lpstr>
      <vt:lpstr>Week 5:   CSI Camera &amp; Data Collection</vt:lpstr>
      <vt:lpstr>Recap</vt:lpstr>
      <vt:lpstr>SSD Expansion and Memory Issue</vt:lpstr>
      <vt:lpstr>Today</vt:lpstr>
      <vt:lpstr>Cameras</vt:lpstr>
      <vt:lpstr>Connect the CSI Camera</vt:lpstr>
      <vt:lpstr>Tasks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Ahmad, Aanis</dc:creator>
  <cp:lastModifiedBy>Ahmad, Aanis</cp:lastModifiedBy>
  <cp:revision>24</cp:revision>
  <dcterms:created xsi:type="dcterms:W3CDTF">2023-01-15T22:41:51Z</dcterms:created>
  <dcterms:modified xsi:type="dcterms:W3CDTF">2023-02-07T22:26:15Z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2023-01-15T22:41:59Z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55bc0fbf-171f-4406-9839-06ac775f1c74</vt:lpwstr>
  </property>
  <property fmtid="{D5CDD505-2E9C-101B-9397-08002B2CF9AE}" pid="8" name="MSIP_Label_4044bd30-2ed7-4c9d-9d12-46200872a97b_ContentBits">
    <vt:lpwstr>0</vt:lpwstr>
  </property>
</Properties>
</file>

<file path=docProps/thumbnail.jpeg>
</file>